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3"/>
  </p:notesMasterIdLst>
  <p:handoutMasterIdLst>
    <p:handoutMasterId r:id="rId34"/>
  </p:handoutMasterIdLst>
  <p:sldIdLst>
    <p:sldId id="256" r:id="rId2"/>
    <p:sldId id="327" r:id="rId3"/>
    <p:sldId id="330" r:id="rId4"/>
    <p:sldId id="271" r:id="rId5"/>
    <p:sldId id="331" r:id="rId6"/>
    <p:sldId id="306" r:id="rId7"/>
    <p:sldId id="291" r:id="rId8"/>
    <p:sldId id="332" r:id="rId9"/>
    <p:sldId id="333" r:id="rId10"/>
    <p:sldId id="312" r:id="rId11"/>
    <p:sldId id="334" r:id="rId12"/>
    <p:sldId id="335" r:id="rId13"/>
    <p:sldId id="336" r:id="rId14"/>
    <p:sldId id="314" r:id="rId15"/>
    <p:sldId id="315" r:id="rId16"/>
    <p:sldId id="258" r:id="rId17"/>
    <p:sldId id="316" r:id="rId18"/>
    <p:sldId id="317" r:id="rId19"/>
    <p:sldId id="318" r:id="rId20"/>
    <p:sldId id="261" r:id="rId21"/>
    <p:sldId id="322" r:id="rId22"/>
    <p:sldId id="323" r:id="rId23"/>
    <p:sldId id="324" r:id="rId24"/>
    <p:sldId id="325" r:id="rId25"/>
    <p:sldId id="326" r:id="rId26"/>
    <p:sldId id="283" r:id="rId27"/>
    <p:sldId id="337" r:id="rId28"/>
    <p:sldId id="338" r:id="rId29"/>
    <p:sldId id="339" r:id="rId30"/>
    <p:sldId id="340" r:id="rId31"/>
    <p:sldId id="341" r:id="rId32"/>
  </p:sldIdLst>
  <p:sldSz cx="9144000" cy="5143500" type="screen16x9"/>
  <p:notesSz cx="9928225" cy="6797675"/>
  <p:custDataLst>
    <p:tags r:id="rId3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671" autoAdjust="0"/>
  </p:normalViewPr>
  <p:slideViewPr>
    <p:cSldViewPr>
      <p:cViewPr varScale="1">
        <p:scale>
          <a:sx n="80" d="100"/>
          <a:sy n="80" d="100"/>
        </p:scale>
        <p:origin x="1116" y="84"/>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4302527" cy="339515"/>
          </a:xfrm>
          <a:prstGeom prst="rect">
            <a:avLst/>
          </a:prstGeom>
          <a:noFill/>
          <a:ln w="9525">
            <a:noFill/>
            <a:miter lim="800000"/>
            <a:headEnd/>
            <a:tailEnd/>
          </a:ln>
          <a:effectLst/>
        </p:spPr>
        <p:txBody>
          <a:bodyPr vert="horz" wrap="square" lIns="93268" tIns="46635" rIns="93268" bIns="46635" numCol="1" anchor="t" anchorCtr="0" compatLnSpc="1">
            <a:prstTxWarp prst="textNoShape">
              <a:avLst/>
            </a:prstTxWarp>
          </a:bodyPr>
          <a:lstStyle>
            <a:lvl1pPr defTabSz="932854">
              <a:defRPr sz="1300"/>
            </a:lvl1pPr>
          </a:lstStyle>
          <a:p>
            <a:pPr>
              <a:defRPr/>
            </a:pPr>
            <a:endParaRPr lang="en-US"/>
          </a:p>
        </p:txBody>
      </p:sp>
      <p:sp>
        <p:nvSpPr>
          <p:cNvPr id="229379" name="Rectangle 3"/>
          <p:cNvSpPr>
            <a:spLocks noGrp="1" noChangeArrowheads="1"/>
          </p:cNvSpPr>
          <p:nvPr>
            <p:ph type="dt" sz="quarter" idx="1"/>
          </p:nvPr>
        </p:nvSpPr>
        <p:spPr bwMode="auto">
          <a:xfrm>
            <a:off x="5623480" y="0"/>
            <a:ext cx="4302527" cy="339515"/>
          </a:xfrm>
          <a:prstGeom prst="rect">
            <a:avLst/>
          </a:prstGeom>
          <a:noFill/>
          <a:ln w="9525">
            <a:noFill/>
            <a:miter lim="800000"/>
            <a:headEnd/>
            <a:tailEnd/>
          </a:ln>
          <a:effectLst/>
        </p:spPr>
        <p:txBody>
          <a:bodyPr vert="horz" wrap="square" lIns="93268" tIns="46635" rIns="93268" bIns="46635" numCol="1" anchor="t" anchorCtr="0" compatLnSpc="1">
            <a:prstTxWarp prst="textNoShape">
              <a:avLst/>
            </a:prstTxWarp>
          </a:bodyPr>
          <a:lstStyle>
            <a:lvl1pPr algn="r" defTabSz="932854">
              <a:defRPr sz="1300"/>
            </a:lvl1pPr>
          </a:lstStyle>
          <a:p>
            <a:pPr>
              <a:defRPr/>
            </a:pPr>
            <a:endParaRPr lang="en-US"/>
          </a:p>
        </p:txBody>
      </p:sp>
      <p:sp>
        <p:nvSpPr>
          <p:cNvPr id="229380" name="Rectangle 4"/>
          <p:cNvSpPr>
            <a:spLocks noGrp="1" noChangeArrowheads="1"/>
          </p:cNvSpPr>
          <p:nvPr>
            <p:ph type="ftr" sz="quarter" idx="2"/>
          </p:nvPr>
        </p:nvSpPr>
        <p:spPr bwMode="auto">
          <a:xfrm>
            <a:off x="1" y="6457106"/>
            <a:ext cx="4302527" cy="339515"/>
          </a:xfrm>
          <a:prstGeom prst="rect">
            <a:avLst/>
          </a:prstGeom>
          <a:noFill/>
          <a:ln w="9525">
            <a:noFill/>
            <a:miter lim="800000"/>
            <a:headEnd/>
            <a:tailEnd/>
          </a:ln>
          <a:effectLst/>
        </p:spPr>
        <p:txBody>
          <a:bodyPr vert="horz" wrap="square" lIns="93268" tIns="46635" rIns="93268" bIns="46635" numCol="1" anchor="b" anchorCtr="0" compatLnSpc="1">
            <a:prstTxWarp prst="textNoShape">
              <a:avLst/>
            </a:prstTxWarp>
          </a:bodyPr>
          <a:lstStyle>
            <a:lvl1pPr defTabSz="932854">
              <a:defRPr sz="1300"/>
            </a:lvl1pPr>
          </a:lstStyle>
          <a:p>
            <a:pPr>
              <a:defRPr/>
            </a:pPr>
            <a:endParaRPr lang="en-US"/>
          </a:p>
        </p:txBody>
      </p:sp>
      <p:sp>
        <p:nvSpPr>
          <p:cNvPr id="229381" name="Rectangle 5"/>
          <p:cNvSpPr>
            <a:spLocks noGrp="1" noChangeArrowheads="1"/>
          </p:cNvSpPr>
          <p:nvPr>
            <p:ph type="sldNum" sz="quarter" idx="3"/>
          </p:nvPr>
        </p:nvSpPr>
        <p:spPr bwMode="auto">
          <a:xfrm>
            <a:off x="5623480" y="6457106"/>
            <a:ext cx="4302527" cy="339515"/>
          </a:xfrm>
          <a:prstGeom prst="rect">
            <a:avLst/>
          </a:prstGeom>
          <a:noFill/>
          <a:ln w="9525">
            <a:noFill/>
            <a:miter lim="800000"/>
            <a:headEnd/>
            <a:tailEnd/>
          </a:ln>
          <a:effectLst/>
        </p:spPr>
        <p:txBody>
          <a:bodyPr vert="horz" wrap="square" lIns="93268" tIns="46635" rIns="93268" bIns="46635" numCol="1" anchor="b" anchorCtr="0" compatLnSpc="1">
            <a:prstTxWarp prst="textNoShape">
              <a:avLst/>
            </a:prstTxWarp>
          </a:bodyPr>
          <a:lstStyle>
            <a:lvl1pPr algn="r" defTabSz="932854">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4302527" cy="339515"/>
          </a:xfrm>
          <a:prstGeom prst="rect">
            <a:avLst/>
          </a:prstGeom>
          <a:noFill/>
          <a:ln w="9525">
            <a:noFill/>
            <a:miter lim="800000"/>
            <a:headEnd/>
            <a:tailEnd/>
          </a:ln>
          <a:effectLst/>
        </p:spPr>
        <p:txBody>
          <a:bodyPr vert="horz" wrap="square" lIns="93268" tIns="46635" rIns="93268" bIns="46635" numCol="1" anchor="t" anchorCtr="0" compatLnSpc="1">
            <a:prstTxWarp prst="textNoShape">
              <a:avLst/>
            </a:prstTxWarp>
          </a:bodyPr>
          <a:lstStyle>
            <a:lvl1pPr defTabSz="932854">
              <a:defRPr sz="1300"/>
            </a:lvl1pPr>
          </a:lstStyle>
          <a:p>
            <a:pPr>
              <a:defRPr/>
            </a:pPr>
            <a:endParaRPr lang="en-US"/>
          </a:p>
        </p:txBody>
      </p:sp>
      <p:sp>
        <p:nvSpPr>
          <p:cNvPr id="173059" name="Rectangle 3"/>
          <p:cNvSpPr>
            <a:spLocks noGrp="1" noChangeArrowheads="1"/>
          </p:cNvSpPr>
          <p:nvPr>
            <p:ph type="dt" idx="1"/>
          </p:nvPr>
        </p:nvSpPr>
        <p:spPr bwMode="auto">
          <a:xfrm>
            <a:off x="5623480" y="0"/>
            <a:ext cx="4302527" cy="339515"/>
          </a:xfrm>
          <a:prstGeom prst="rect">
            <a:avLst/>
          </a:prstGeom>
          <a:noFill/>
          <a:ln w="9525">
            <a:noFill/>
            <a:miter lim="800000"/>
            <a:headEnd/>
            <a:tailEnd/>
          </a:ln>
          <a:effectLst/>
        </p:spPr>
        <p:txBody>
          <a:bodyPr vert="horz" wrap="square" lIns="93268" tIns="46635" rIns="93268" bIns="46635" numCol="1" anchor="t" anchorCtr="0" compatLnSpc="1">
            <a:prstTxWarp prst="textNoShape">
              <a:avLst/>
            </a:prstTxWarp>
          </a:bodyPr>
          <a:lstStyle>
            <a:lvl1pPr algn="r" defTabSz="932854">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2700338" y="511175"/>
            <a:ext cx="4529137" cy="254793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992380" y="3228552"/>
            <a:ext cx="7943468" cy="3058796"/>
          </a:xfrm>
          <a:prstGeom prst="rect">
            <a:avLst/>
          </a:prstGeom>
          <a:noFill/>
          <a:ln w="9525">
            <a:noFill/>
            <a:miter lim="800000"/>
            <a:headEnd/>
            <a:tailEnd/>
          </a:ln>
          <a:effectLst/>
        </p:spPr>
        <p:txBody>
          <a:bodyPr vert="horz" wrap="square" lIns="93268" tIns="46635" rIns="93268" bIns="4663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1" y="6457106"/>
            <a:ext cx="4302527" cy="339515"/>
          </a:xfrm>
          <a:prstGeom prst="rect">
            <a:avLst/>
          </a:prstGeom>
          <a:noFill/>
          <a:ln w="9525">
            <a:noFill/>
            <a:miter lim="800000"/>
            <a:headEnd/>
            <a:tailEnd/>
          </a:ln>
          <a:effectLst/>
        </p:spPr>
        <p:txBody>
          <a:bodyPr vert="horz" wrap="square" lIns="93268" tIns="46635" rIns="93268" bIns="46635" numCol="1" anchor="b" anchorCtr="0" compatLnSpc="1">
            <a:prstTxWarp prst="textNoShape">
              <a:avLst/>
            </a:prstTxWarp>
          </a:bodyPr>
          <a:lstStyle>
            <a:lvl1pPr defTabSz="932854">
              <a:defRPr sz="1300"/>
            </a:lvl1pPr>
          </a:lstStyle>
          <a:p>
            <a:pPr>
              <a:defRPr/>
            </a:pPr>
            <a:endParaRPr lang="en-US"/>
          </a:p>
        </p:txBody>
      </p:sp>
      <p:sp>
        <p:nvSpPr>
          <p:cNvPr id="173063" name="Rectangle 7"/>
          <p:cNvSpPr>
            <a:spLocks noGrp="1" noChangeArrowheads="1"/>
          </p:cNvSpPr>
          <p:nvPr>
            <p:ph type="sldNum" sz="quarter" idx="5"/>
          </p:nvPr>
        </p:nvSpPr>
        <p:spPr bwMode="auto">
          <a:xfrm>
            <a:off x="5623480" y="6457106"/>
            <a:ext cx="4302527" cy="339515"/>
          </a:xfrm>
          <a:prstGeom prst="rect">
            <a:avLst/>
          </a:prstGeom>
          <a:noFill/>
          <a:ln w="9525">
            <a:noFill/>
            <a:miter lim="800000"/>
            <a:headEnd/>
            <a:tailEnd/>
          </a:ln>
          <a:effectLst/>
        </p:spPr>
        <p:txBody>
          <a:bodyPr vert="horz" wrap="square" lIns="93268" tIns="46635" rIns="93268" bIns="46635" numCol="1" anchor="b" anchorCtr="0" compatLnSpc="1">
            <a:prstTxWarp prst="textNoShape">
              <a:avLst/>
            </a:prstTxWarp>
          </a:bodyPr>
          <a:lstStyle>
            <a:lvl1pPr algn="r" defTabSz="932854">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2305">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machines video --- interviews from back when computers</a:t>
            </a:r>
            <a:r>
              <a:rPr lang="en-US" baseline="0" dirty="0" smtClean="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1244775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physically</a:t>
            </a:r>
            <a:r>
              <a:rPr lang="en-US" baseline="0" dirty="0" smtClean="0"/>
              <a:t> wrong, shouldn’t eat beehive</a:t>
            </a:r>
          </a:p>
          <a:p>
            <a:endParaRPr lang="en-US" baseline="0" dirty="0" smtClean="0"/>
          </a:p>
          <a:p>
            <a:r>
              <a:rPr lang="en-US" baseline="0" dirty="0" smtClean="0"/>
              <a:t>2 – forgot that in drowning not the force is most important but the </a:t>
            </a:r>
            <a:r>
              <a:rPr lang="en-US" baseline="0" dirty="0" err="1" smtClean="0"/>
              <a:t>drownee</a:t>
            </a:r>
            <a:endParaRPr lang="en-US" baseline="0" dirty="0" smtClean="0"/>
          </a:p>
          <a:p>
            <a:endParaRPr lang="en-US" baseline="0" dirty="0" smtClean="0"/>
          </a:p>
          <a:p>
            <a:r>
              <a:rPr lang="en-US" baseline="0" dirty="0" smtClean="0"/>
              <a:t>3 – not physically wrong, not wrong in a language way, but wrong in the sense that it’s not aware of what is relevant to communicate and what is not</a:t>
            </a:r>
          </a:p>
          <a:p>
            <a:endParaRPr lang="en-US" baseline="0" dirty="0" smtClean="0"/>
          </a:p>
          <a:p>
            <a:r>
              <a:rPr lang="en-US" baseline="0" dirty="0" err="1" smtClean="0"/>
              <a:t>Siri</a:t>
            </a:r>
            <a:r>
              <a:rPr lang="en-US" baseline="0" dirty="0" smtClean="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NLP – ASR </a:t>
            </a:r>
            <a:r>
              <a:rPr lang="en-US" dirty="0" err="1" smtClean="0"/>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927334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4121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45253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3067814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109701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149809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2697163" y="509588"/>
            <a:ext cx="4533900" cy="2549525"/>
          </a:xfrm>
          <a:solidFill>
            <a:srgbClr val="FFFFFF"/>
          </a:solidFill>
          <a:ln/>
        </p:spPr>
      </p:sp>
      <p:sp>
        <p:nvSpPr>
          <p:cNvPr id="41987" name="Rectangle 2"/>
          <p:cNvSpPr>
            <a:spLocks noGrp="1" noChangeArrowheads="1"/>
          </p:cNvSpPr>
          <p:nvPr>
            <p:ph type="body" idx="1"/>
          </p:nvPr>
        </p:nvSpPr>
        <p:spPr>
          <a:xfrm>
            <a:off x="992380" y="3228554"/>
            <a:ext cx="7943468" cy="3059850"/>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2142634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29</a:t>
            </a:fld>
            <a:endParaRPr lang="en-US"/>
          </a:p>
        </p:txBody>
      </p:sp>
    </p:spTree>
    <p:extLst>
      <p:ext uri="{BB962C8B-B14F-4D97-AF65-F5344CB8AC3E}">
        <p14:creationId xmlns:p14="http://schemas.microsoft.com/office/powerpoint/2010/main" val="352923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L1D2 = </a:t>
            </a:r>
          </a:p>
          <a:p>
            <a:endParaRPr lang="en-US" dirty="0" smtClean="0"/>
          </a:p>
          <a:p>
            <a:r>
              <a:rPr lang="en-US" dirty="0" smtClean="0"/>
              <a:t>python</a:t>
            </a:r>
            <a:r>
              <a:rPr lang="en-US" baseline="0" dirty="0" smtClean="0"/>
              <a:t> </a:t>
            </a:r>
            <a:r>
              <a:rPr lang="en-US" baseline="0" dirty="0" err="1" smtClean="0"/>
              <a:t>demos.py</a:t>
            </a:r>
            <a:endParaRPr lang="en-US" baseline="0" dirty="0" smtClean="0"/>
          </a:p>
          <a:p>
            <a:endParaRPr lang="en-US" baseline="0" dirty="0" smtClean="0"/>
          </a:p>
          <a:p>
            <a:pPr marL="165432" indent="-165432">
              <a:buFont typeface="Wingdings" charset="0"/>
              <a:buChar char="à"/>
            </a:pPr>
            <a:r>
              <a:rPr lang="en-US" baseline="0" dirty="0" smtClean="0">
                <a:sym typeface="Wingdings"/>
              </a:rPr>
              <a:t>Select Lecture 1  select demo 2</a:t>
            </a:r>
          </a:p>
          <a:p>
            <a:pPr marL="165432" indent="-165432">
              <a:buFont typeface="Wingdings" charset="0"/>
              <a:buChar char="à"/>
            </a:pPr>
            <a:endParaRPr lang="en-US" baseline="0" smtClean="0">
              <a:sym typeface="Wingdings"/>
            </a:endParaRP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128032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387431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these? C3PO,</a:t>
            </a:r>
            <a:r>
              <a:rPr lang="en-US" baseline="0" dirty="0" smtClean="0"/>
              <a:t> what does he do?  Essentially </a:t>
            </a:r>
            <a:r>
              <a:rPr lang="en-US" baseline="0" dirty="0" err="1" smtClean="0"/>
              <a:t>google</a:t>
            </a:r>
            <a:r>
              <a:rPr lang="en-US" baseline="0" dirty="0" smtClean="0"/>
              <a:t> translate, (but with anxiety disorder!)</a:t>
            </a:r>
          </a:p>
          <a:p>
            <a:r>
              <a:rPr lang="en-US" baseline="0" dirty="0" err="1" smtClean="0"/>
              <a:t>Smal</a:t>
            </a:r>
            <a:r>
              <a:rPr lang="en-US" baseline="0" dirty="0" smtClean="0"/>
              <a:t> guy? R2D2 – what does he do, yeah, not so sure</a:t>
            </a:r>
          </a:p>
          <a:p>
            <a:endParaRPr lang="en-US" baseline="0" dirty="0" smtClean="0"/>
          </a:p>
          <a:p>
            <a:r>
              <a:rPr lang="en-US" baseline="0" dirty="0" smtClean="0"/>
              <a:t>Things got darker: machines come back from the future – to kill us!</a:t>
            </a:r>
          </a:p>
          <a:p>
            <a:endParaRPr lang="en-US" baseline="0" dirty="0" smtClean="0"/>
          </a:p>
          <a:p>
            <a:r>
              <a:rPr lang="en-US" baseline="0" dirty="0" smtClean="0"/>
              <a:t>90’s : software is scary</a:t>
            </a:r>
          </a:p>
          <a:p>
            <a:endParaRPr lang="en-US" baseline="0" dirty="0" smtClean="0"/>
          </a:p>
          <a:p>
            <a:r>
              <a:rPr lang="en-US" baseline="0" dirty="0" smtClean="0"/>
              <a:t>Basic fear about what technology might do ?</a:t>
            </a:r>
          </a:p>
          <a:p>
            <a:endParaRPr lang="en-US" baseline="0" dirty="0" smtClean="0"/>
          </a:p>
          <a:p>
            <a:r>
              <a:rPr lang="en-US" baseline="0" dirty="0" smtClean="0"/>
              <a:t>What if we can’t even tell technology apart from ourselves?</a:t>
            </a:r>
          </a:p>
          <a:p>
            <a:endParaRPr lang="en-US" baseline="0" dirty="0" smtClean="0"/>
          </a:p>
          <a:p>
            <a:r>
              <a:rPr lang="en-US" baseline="0" dirty="0" smtClean="0"/>
              <a:t>OR maybe it’ll look really different and snarky</a:t>
            </a:r>
          </a:p>
          <a:p>
            <a:endParaRPr lang="en-US" baseline="0" dirty="0" smtClean="0"/>
          </a:p>
          <a:p>
            <a:r>
              <a:rPr lang="en-US" baseline="0" dirty="0" smtClean="0"/>
              <a:t>Some exceptions like wall-E, positive view of technology (but maybe not of us humans!)</a:t>
            </a:r>
          </a:p>
          <a:p>
            <a:endParaRPr lang="en-US" baseline="0" dirty="0" smtClean="0"/>
          </a:p>
          <a:p>
            <a:r>
              <a:rPr lang="en-US" baseline="0" dirty="0" smtClean="0"/>
              <a:t>But mostly a worry</a:t>
            </a:r>
          </a:p>
          <a:p>
            <a:endParaRPr lang="en-US" baseline="0" dirty="0" smtClean="0"/>
          </a:p>
          <a:p>
            <a:endParaRPr lang="en-US" baseline="0" dirty="0" smtClean="0"/>
          </a:p>
          <a:p>
            <a:r>
              <a:rPr lang="en-US" baseline="0" dirty="0" smtClean="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2697163" y="509588"/>
            <a:ext cx="4533900" cy="2549525"/>
          </a:xfrm>
          <a:solidFill>
            <a:srgbClr val="FFFFFF"/>
          </a:solidFill>
          <a:ln/>
        </p:spPr>
      </p:sp>
      <p:sp>
        <p:nvSpPr>
          <p:cNvPr id="40963" name="Rectangle 2"/>
          <p:cNvSpPr>
            <a:spLocks noGrp="1" noChangeArrowheads="1"/>
          </p:cNvSpPr>
          <p:nvPr>
            <p:ph type="body" idx="1"/>
          </p:nvPr>
        </p:nvSpPr>
        <p:spPr>
          <a:xfrm>
            <a:off x="992380" y="3228554"/>
            <a:ext cx="7943468" cy="3059850"/>
          </a:xfrm>
          <a:noFill/>
          <a:ln/>
        </p:spPr>
        <p:txBody>
          <a:bodyPr/>
          <a:lstStyle/>
          <a:p>
            <a:r>
              <a:rPr lang="en-US" sz="16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24524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145563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256287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00329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smtClean="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smtClean="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hyperlink" Target="file:///\\localhost\upload.wikimedia.org\wikipedia\commons\6\67\Xbox-360-Kinect-Standalone.png" TargetMode="External"/><Relationship Id="rId3" Type="http://schemas.openxmlformats.org/officeDocument/2006/relationships/image" Target="../media/image21.jpe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file:///\\localhost\upload.wikimedia.org\wikipedia\commons\9\90\Kinect2-deepmap.png" TargetMode="External"/><Relationship Id="rId5" Type="http://schemas.openxmlformats.org/officeDocument/2006/relationships/image" Target="../media/image22.png"/><Relationship Id="rId4" Type="http://schemas.openxmlformats.org/officeDocument/2006/relationships/hyperlink" Target="file:///\\localhost\upload.wikimedia.org\wikipedia\commons\7\76\Kinect2-ir-image.png" TargetMode="Externa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smtClean="0"/>
              <a:t>CS </a:t>
            </a:r>
            <a:r>
              <a:rPr lang="en-US" dirty="0" smtClean="0"/>
              <a:t>462: </a:t>
            </a:r>
            <a:r>
              <a:rPr lang="en-US" dirty="0" smtClean="0"/>
              <a:t>Artificial Intelligence</a:t>
            </a:r>
            <a:br>
              <a:rPr lang="en-US" dirty="0" smtClean="0"/>
            </a:br>
            <a:endParaRPr lang="en-US" sz="2700" dirty="0" smtClean="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smtClean="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13432" y="2114550"/>
            <a:ext cx="4517136" cy="20174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smtClean="0"/>
              <a:t>1940-1950: Early days</a:t>
            </a:r>
          </a:p>
          <a:p>
            <a:pPr lvl="1" eaLnBrk="1" hangingPunct="1">
              <a:lnSpc>
                <a:spcPct val="80000"/>
              </a:lnSpc>
            </a:pPr>
            <a:r>
              <a:rPr lang="en-US" sz="1200" dirty="0" smtClean="0"/>
              <a:t>1943: McCulloch &amp; Pitts: Boolean circuit model of brain</a:t>
            </a:r>
          </a:p>
          <a:p>
            <a:pPr lvl="1" eaLnBrk="1" hangingPunct="1">
              <a:lnSpc>
                <a:spcPct val="80000"/>
              </a:lnSpc>
            </a:pPr>
            <a:r>
              <a:rPr lang="en-US" sz="1200" dirty="0" smtClean="0"/>
              <a:t>1950: Turing's “Computing Machinery and Intelligence”</a:t>
            </a:r>
          </a:p>
          <a:p>
            <a:pPr lvl="1" eaLnBrk="1" hangingPunct="1">
              <a:lnSpc>
                <a:spcPct val="80000"/>
              </a:lnSpc>
            </a:pPr>
            <a:endParaRPr lang="en-US" sz="600" dirty="0" smtClean="0"/>
          </a:p>
          <a:p>
            <a:pPr eaLnBrk="1" hangingPunct="1">
              <a:lnSpc>
                <a:spcPct val="80000"/>
              </a:lnSpc>
            </a:pPr>
            <a:r>
              <a:rPr lang="en-US" sz="1400" dirty="0" smtClean="0"/>
              <a:t>1950—70: Excitement: Look, Ma, no hands!</a:t>
            </a:r>
          </a:p>
          <a:p>
            <a:pPr lvl="1" eaLnBrk="1" hangingPunct="1">
              <a:lnSpc>
                <a:spcPct val="80000"/>
              </a:lnSpc>
            </a:pPr>
            <a:r>
              <a:rPr lang="en-US" sz="1200" dirty="0" smtClean="0"/>
              <a:t>1950s: Early AI programs, including Samuel's checkers program, Newell &amp; Simon's Logic Theorist, Gelernter's Geometry Engine</a:t>
            </a:r>
          </a:p>
          <a:p>
            <a:pPr lvl="1" eaLnBrk="1" hangingPunct="1">
              <a:lnSpc>
                <a:spcPct val="80000"/>
              </a:lnSpc>
            </a:pPr>
            <a:r>
              <a:rPr lang="en-US" sz="1200" dirty="0" smtClean="0"/>
              <a:t>1956: Dartmouth meeting: “Artificial Intelligence” adopted</a:t>
            </a:r>
          </a:p>
          <a:p>
            <a:pPr lvl="1" eaLnBrk="1" hangingPunct="1">
              <a:lnSpc>
                <a:spcPct val="80000"/>
              </a:lnSpc>
            </a:pPr>
            <a:r>
              <a:rPr lang="en-US" sz="1200" dirty="0" smtClean="0"/>
              <a:t>1965: Robinson's complete algorithm for logical reasoning</a:t>
            </a:r>
          </a:p>
          <a:p>
            <a:pPr lvl="1" eaLnBrk="1" hangingPunct="1">
              <a:lnSpc>
                <a:spcPct val="80000"/>
              </a:lnSpc>
            </a:pPr>
            <a:endParaRPr lang="en-US" sz="600" dirty="0" smtClean="0"/>
          </a:p>
          <a:p>
            <a:pPr eaLnBrk="1" hangingPunct="1">
              <a:lnSpc>
                <a:spcPct val="80000"/>
              </a:lnSpc>
            </a:pPr>
            <a:r>
              <a:rPr lang="en-US" sz="1400" dirty="0" smtClean="0"/>
              <a:t>1970—90: Knowledge-based approaches</a:t>
            </a:r>
          </a:p>
          <a:p>
            <a:pPr lvl="1" eaLnBrk="1" hangingPunct="1">
              <a:lnSpc>
                <a:spcPct val="80000"/>
              </a:lnSpc>
            </a:pPr>
            <a:r>
              <a:rPr lang="en-US" sz="1200" dirty="0" smtClean="0"/>
              <a:t>1969—79: Early development of knowledge-based systems</a:t>
            </a:r>
          </a:p>
          <a:p>
            <a:pPr lvl="1" eaLnBrk="1" hangingPunct="1">
              <a:lnSpc>
                <a:spcPct val="80000"/>
              </a:lnSpc>
            </a:pPr>
            <a:r>
              <a:rPr lang="en-US" sz="1200" dirty="0" smtClean="0"/>
              <a:t>1980—88: Expert systems industry booms</a:t>
            </a:r>
          </a:p>
          <a:p>
            <a:pPr lvl="1" eaLnBrk="1" hangingPunct="1">
              <a:lnSpc>
                <a:spcPct val="80000"/>
              </a:lnSpc>
            </a:pPr>
            <a:r>
              <a:rPr lang="en-US" sz="1200" dirty="0" smtClean="0"/>
              <a:t>1988—93: Expert systems industry busts: “AI Winter”</a:t>
            </a:r>
          </a:p>
          <a:p>
            <a:pPr lvl="1" eaLnBrk="1" hangingPunct="1">
              <a:lnSpc>
                <a:spcPct val="80000"/>
              </a:lnSpc>
            </a:pPr>
            <a:endParaRPr lang="en-US" sz="600" dirty="0" smtClean="0"/>
          </a:p>
          <a:p>
            <a:pPr eaLnBrk="1" hangingPunct="1">
              <a:lnSpc>
                <a:spcPct val="80000"/>
              </a:lnSpc>
            </a:pPr>
            <a:r>
              <a:rPr lang="en-US" sz="1400" dirty="0" smtClean="0"/>
              <a:t>1990—: Statistical approaches</a:t>
            </a:r>
          </a:p>
          <a:p>
            <a:pPr lvl="1" eaLnBrk="1" hangingPunct="1">
              <a:lnSpc>
                <a:spcPct val="80000"/>
              </a:lnSpc>
            </a:pPr>
            <a:r>
              <a:rPr lang="en-US" sz="1200" dirty="0" smtClean="0"/>
              <a:t>Resurgence of probability, focus on uncertainty</a:t>
            </a:r>
          </a:p>
          <a:p>
            <a:pPr lvl="1" eaLnBrk="1" hangingPunct="1">
              <a:lnSpc>
                <a:spcPct val="80000"/>
              </a:lnSpc>
            </a:pPr>
            <a:r>
              <a:rPr lang="en-US" sz="1200" dirty="0" smtClean="0"/>
              <a:t>General increase in technical depth</a:t>
            </a:r>
          </a:p>
          <a:p>
            <a:pPr lvl="1" eaLnBrk="1" hangingPunct="1">
              <a:lnSpc>
                <a:spcPct val="80000"/>
              </a:lnSpc>
            </a:pPr>
            <a:r>
              <a:rPr lang="en-US" sz="1200" dirty="0" smtClean="0"/>
              <a:t>Agents and learning systems… “AI Spring”?</a:t>
            </a:r>
          </a:p>
          <a:p>
            <a:pPr eaLnBrk="1" hangingPunct="1">
              <a:lnSpc>
                <a:spcPct val="80000"/>
              </a:lnSpc>
            </a:pPr>
            <a:endParaRPr lang="en-US" sz="1000" dirty="0" smtClean="0"/>
          </a:p>
          <a:p>
            <a:pPr eaLnBrk="1" hangingPunct="1">
              <a:lnSpc>
                <a:spcPct val="80000"/>
              </a:lnSpc>
            </a:pPr>
            <a:r>
              <a:rPr lang="en-US" sz="1400" dirty="0" smtClean="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smtClean="0">
                <a:solidFill>
                  <a:schemeClr val="tx1"/>
                </a:solidFill>
              </a:rPr>
              <a:t>Quiz: Which of the following can be done at present?</a:t>
            </a:r>
          </a:p>
          <a:p>
            <a:pPr eaLnBrk="1" hangingPunct="1">
              <a:lnSpc>
                <a:spcPct val="80000"/>
              </a:lnSpc>
            </a:pPr>
            <a:endParaRPr lang="en-US" sz="1500" dirty="0" smtClean="0">
              <a:solidFill>
                <a:schemeClr val="tx1"/>
              </a:solidFill>
            </a:endParaRPr>
          </a:p>
          <a:p>
            <a:pPr eaLnBrk="1" hangingPunct="1">
              <a:lnSpc>
                <a:spcPct val="80000"/>
              </a:lnSpc>
            </a:pPr>
            <a:r>
              <a:rPr lang="en-US" sz="1500" dirty="0" smtClean="0"/>
              <a:t>Play a decent game of table tennis?</a:t>
            </a:r>
          </a:p>
          <a:p>
            <a:pPr eaLnBrk="1" hangingPunct="1">
              <a:lnSpc>
                <a:spcPct val="80000"/>
              </a:lnSpc>
            </a:pPr>
            <a:r>
              <a:rPr lang="en-US" sz="1500" dirty="0" smtClean="0"/>
              <a:t>Play a decent game of Jeopardy?</a:t>
            </a:r>
          </a:p>
          <a:p>
            <a:pPr eaLnBrk="1" hangingPunct="1">
              <a:lnSpc>
                <a:spcPct val="80000"/>
              </a:lnSpc>
            </a:pPr>
            <a:r>
              <a:rPr lang="en-US" sz="1500" dirty="0" smtClean="0"/>
              <a:t>Drive safely along a curving mountain road?</a:t>
            </a:r>
          </a:p>
          <a:p>
            <a:pPr eaLnBrk="1" hangingPunct="1">
              <a:lnSpc>
                <a:spcPct val="80000"/>
              </a:lnSpc>
            </a:pPr>
            <a:r>
              <a:rPr lang="en-US" sz="1500" dirty="0" smtClean="0"/>
              <a:t>Drive safely along Telegraph Avenue?</a:t>
            </a:r>
          </a:p>
          <a:p>
            <a:pPr eaLnBrk="1" hangingPunct="1">
              <a:lnSpc>
                <a:spcPct val="80000"/>
              </a:lnSpc>
            </a:pPr>
            <a:r>
              <a:rPr lang="en-US" sz="1500" dirty="0" smtClean="0"/>
              <a:t>Buy a week's worth of groceries on the web?</a:t>
            </a:r>
          </a:p>
          <a:p>
            <a:pPr eaLnBrk="1" hangingPunct="1">
              <a:lnSpc>
                <a:spcPct val="80000"/>
              </a:lnSpc>
            </a:pPr>
            <a:r>
              <a:rPr lang="en-US" sz="1500" dirty="0" smtClean="0"/>
              <a:t>Buy a week's worth of groceries at Berkeley Bowl?</a:t>
            </a:r>
          </a:p>
          <a:p>
            <a:pPr eaLnBrk="1" hangingPunct="1">
              <a:lnSpc>
                <a:spcPct val="80000"/>
              </a:lnSpc>
            </a:pPr>
            <a:r>
              <a:rPr lang="en-US" sz="1500" dirty="0" smtClean="0"/>
              <a:t>Discover and prove a new mathematical theorem?</a:t>
            </a:r>
          </a:p>
          <a:p>
            <a:pPr eaLnBrk="1" hangingPunct="1">
              <a:lnSpc>
                <a:spcPct val="80000"/>
              </a:lnSpc>
            </a:pPr>
            <a:r>
              <a:rPr lang="en-US" sz="1500" dirty="0" smtClean="0"/>
              <a:t>Converse successfully with another person for an hour?</a:t>
            </a:r>
          </a:p>
          <a:p>
            <a:pPr eaLnBrk="1" hangingPunct="1">
              <a:lnSpc>
                <a:spcPct val="80000"/>
              </a:lnSpc>
            </a:pPr>
            <a:r>
              <a:rPr lang="en-US" sz="1500" dirty="0" smtClean="0"/>
              <a:t>Perform a surgical operation?</a:t>
            </a:r>
          </a:p>
          <a:p>
            <a:pPr eaLnBrk="1" hangingPunct="1">
              <a:lnSpc>
                <a:spcPct val="80000"/>
              </a:lnSpc>
            </a:pPr>
            <a:r>
              <a:rPr lang="en-US" sz="1500" dirty="0" smtClean="0"/>
              <a:t>Put away the dishes and fold the laundry?</a:t>
            </a:r>
          </a:p>
          <a:p>
            <a:pPr eaLnBrk="1" hangingPunct="1">
              <a:lnSpc>
                <a:spcPct val="80000"/>
              </a:lnSpc>
            </a:pPr>
            <a:r>
              <a:rPr lang="en-US" sz="1500" dirty="0" smtClean="0"/>
              <a:t>Translate spoken Chinese into spoken English in real time?</a:t>
            </a:r>
          </a:p>
          <a:p>
            <a:pPr eaLnBrk="1" hangingPunct="1">
              <a:lnSpc>
                <a:spcPct val="80000"/>
              </a:lnSpc>
            </a:pPr>
            <a:r>
              <a:rPr lang="en-US" sz="1500" dirty="0" smtClean="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smtClean="0"/>
              <a:t>One day Joe Bear was hungry.  He asked his friend</a:t>
            </a:r>
          </a:p>
          <a:p>
            <a:pPr eaLnBrk="1" hangingPunct="1">
              <a:lnSpc>
                <a:spcPct val="80000"/>
              </a:lnSpc>
              <a:spcBef>
                <a:spcPts val="0"/>
              </a:spcBef>
              <a:buNone/>
            </a:pPr>
            <a:r>
              <a:rPr lang="en-US" sz="2000" dirty="0" smtClean="0"/>
              <a:t>	Irving Bird where some honey was.  Irving told him</a:t>
            </a:r>
          </a:p>
          <a:p>
            <a:pPr eaLnBrk="1" hangingPunct="1">
              <a:lnSpc>
                <a:spcPct val="80000"/>
              </a:lnSpc>
              <a:spcBef>
                <a:spcPts val="0"/>
              </a:spcBef>
              <a:buNone/>
            </a:pPr>
            <a:r>
              <a:rPr lang="en-US" sz="2000" dirty="0" smtClean="0"/>
              <a:t>	there was a beehive in the oak tree.  Joe walked to</a:t>
            </a:r>
          </a:p>
          <a:p>
            <a:pPr eaLnBrk="1" hangingPunct="1">
              <a:lnSpc>
                <a:spcPct val="80000"/>
              </a:lnSpc>
              <a:spcBef>
                <a:spcPts val="0"/>
              </a:spcBef>
              <a:buNone/>
            </a:pPr>
            <a:r>
              <a:rPr lang="en-US" sz="2000" dirty="0" smtClean="0"/>
              <a:t>	the oak tree.  He ate the beehive.  The End.</a:t>
            </a:r>
          </a:p>
          <a:p>
            <a:pPr eaLnBrk="1" hangingPunct="1">
              <a:lnSpc>
                <a:spcPct val="80000"/>
              </a:lnSpc>
            </a:pPr>
            <a:endParaRPr lang="en-US" sz="1400" dirty="0" smtClean="0"/>
          </a:p>
          <a:p>
            <a:pPr eaLnBrk="1" hangingPunct="1">
              <a:lnSpc>
                <a:spcPct val="80000"/>
              </a:lnSpc>
            </a:pPr>
            <a:r>
              <a:rPr lang="en-US" sz="2000" dirty="0" smtClean="0"/>
              <a:t>Henry Squirrel was thirsty.  He walked over to the</a:t>
            </a:r>
          </a:p>
          <a:p>
            <a:pPr eaLnBrk="1" hangingPunct="1">
              <a:lnSpc>
                <a:spcPct val="80000"/>
              </a:lnSpc>
              <a:spcBef>
                <a:spcPts val="0"/>
              </a:spcBef>
              <a:buNone/>
            </a:pPr>
            <a:r>
              <a:rPr lang="en-US" sz="2000" dirty="0" smtClean="0"/>
              <a:t>	river bank where his good friend Bill Bird was sitting.</a:t>
            </a:r>
          </a:p>
          <a:p>
            <a:pPr eaLnBrk="1" hangingPunct="1">
              <a:lnSpc>
                <a:spcPct val="80000"/>
              </a:lnSpc>
              <a:spcBef>
                <a:spcPts val="0"/>
              </a:spcBef>
              <a:buNone/>
            </a:pPr>
            <a:r>
              <a:rPr lang="en-US" sz="2000" dirty="0" smtClean="0"/>
              <a:t>	Henry	slipped and fell in the river.  Gravity drowned.</a:t>
            </a:r>
          </a:p>
          <a:p>
            <a:pPr eaLnBrk="1" hangingPunct="1">
              <a:lnSpc>
                <a:spcPct val="80000"/>
              </a:lnSpc>
              <a:spcBef>
                <a:spcPts val="0"/>
              </a:spcBef>
              <a:buNone/>
            </a:pPr>
            <a:r>
              <a:rPr lang="en-US" sz="2000" dirty="0" smtClean="0"/>
              <a:t>	The End.</a:t>
            </a:r>
          </a:p>
          <a:p>
            <a:pPr eaLnBrk="1" hangingPunct="1">
              <a:lnSpc>
                <a:spcPct val="80000"/>
              </a:lnSpc>
            </a:pPr>
            <a:endParaRPr lang="en-US" sz="1400" dirty="0" smtClean="0"/>
          </a:p>
          <a:p>
            <a:pPr eaLnBrk="1" hangingPunct="1">
              <a:lnSpc>
                <a:spcPct val="80000"/>
              </a:lnSpc>
            </a:pPr>
            <a:r>
              <a:rPr lang="en-US" sz="2000" dirty="0" smtClean="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smtClean="0">
                <a:solidFill>
                  <a:srgbClr val="FF0000"/>
                </a:solidFill>
                <a:latin typeface="Calibri"/>
                <a:cs typeface="Calibri"/>
              </a:rPr>
              <a:t>Demo: NLP – ASR </a:t>
            </a:r>
            <a:r>
              <a:rPr lang="en-US" sz="1400" dirty="0" err="1" smtClean="0">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a:p>
            <a:pPr eaLnBrk="1" hangingPunct="1">
              <a:lnSpc>
                <a:spcPct val="80000"/>
              </a:lnSpc>
            </a:pPr>
            <a:r>
              <a:rPr lang="en-US" sz="1800" dirty="0" smtClean="0"/>
              <a:t>Language processing technologies</a:t>
            </a:r>
          </a:p>
          <a:p>
            <a:pPr lvl="1" eaLnBrk="1" hangingPunct="1">
              <a:lnSpc>
                <a:spcPct val="80000"/>
              </a:lnSpc>
            </a:pPr>
            <a:r>
              <a:rPr lang="en-US" sz="1500" dirty="0" smtClean="0"/>
              <a:t>Question answering</a:t>
            </a:r>
          </a:p>
          <a:p>
            <a:pPr lvl="1" eaLnBrk="1" hangingPunct="1">
              <a:lnSpc>
                <a:spcPct val="80000"/>
              </a:lnSpc>
            </a:pPr>
            <a:r>
              <a:rPr lang="en-US" sz="1500" dirty="0" smtClean="0"/>
              <a:t>Machine translation</a:t>
            </a:r>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buFont typeface="Wingdings" pitchFamily="2" charset="2"/>
              <a:buNone/>
            </a:pPr>
            <a:r>
              <a:rPr lang="en-US" sz="1500" dirty="0" smtClean="0"/>
              <a:t>	</a:t>
            </a:r>
          </a:p>
          <a:p>
            <a:pPr lvl="1" eaLnBrk="1" hangingPunct="1">
              <a:lnSpc>
                <a:spcPct val="80000"/>
              </a:lnSpc>
            </a:pPr>
            <a:endParaRPr lang="en-US" sz="1500" dirty="0" smtClean="0"/>
          </a:p>
          <a:p>
            <a:pPr lvl="1" eaLnBrk="1" hangingPunct="1">
              <a:lnSpc>
                <a:spcPct val="80000"/>
              </a:lnSpc>
            </a:pPr>
            <a:r>
              <a:rPr lang="en-US" sz="1500" dirty="0" smtClean="0"/>
              <a:t>Web search</a:t>
            </a:r>
          </a:p>
          <a:p>
            <a:pPr lvl="1" eaLnBrk="1" hangingPunct="1">
              <a:lnSpc>
                <a:spcPct val="80000"/>
              </a:lnSpc>
            </a:pPr>
            <a:r>
              <a:rPr lang="en-US" sz="1500" dirty="0" smtClean="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smtClean="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smtClean="0">
                <a:latin typeface="Calibri"/>
                <a:cs typeface="Calibri"/>
              </a:rPr>
              <a:t>Images </a:t>
            </a:r>
            <a:r>
              <a:rPr lang="en-US" sz="1100" dirty="0">
                <a:latin typeface="Calibri"/>
                <a:cs typeface="Calibri"/>
              </a:rPr>
              <a:t>from Erik </a:t>
            </a:r>
            <a:r>
              <a:rPr lang="en-US" sz="1100" dirty="0" err="1" smtClean="0">
                <a:latin typeface="Calibri"/>
                <a:cs typeface="Calibri"/>
              </a:rPr>
              <a:t>Sudderth</a:t>
            </a:r>
            <a:r>
              <a:rPr lang="en-US" sz="1100" dirty="0" smtClean="0">
                <a:latin typeface="Calibri"/>
                <a:cs typeface="Calibri"/>
              </a:rPr>
              <a:t> (left), </a:t>
            </a:r>
            <a:r>
              <a:rPr lang="en-US" sz="1100" dirty="0" err="1" smtClean="0">
                <a:latin typeface="Calibri"/>
                <a:cs typeface="Calibri"/>
              </a:rPr>
              <a:t>wikipedia</a:t>
            </a:r>
            <a:r>
              <a:rPr lang="en-US" sz="1100" dirty="0" smtClean="0">
                <a:latin typeface="Calibri"/>
                <a:cs typeface="Calibri"/>
              </a:rPr>
              <a:t> (right)</a:t>
            </a:r>
            <a:endParaRPr lang="en-US" sz="1100" dirty="0">
              <a:latin typeface="Calibri"/>
              <a:cs typeface="Calibri"/>
            </a:endParaRP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a:t>
            </a:r>
            <a:r>
              <a:rPr lang="en-US" dirty="0" smtClean="0">
                <a:solidFill>
                  <a:schemeClr val="accent6"/>
                </a:solidFill>
                <a:latin typeface="Calibri"/>
                <a:cs typeface="Calibri"/>
              </a:rPr>
              <a:t>face recognition</a:t>
            </a:r>
            <a:endParaRPr lang="en-US" dirty="0">
              <a:solidFill>
                <a:schemeClr val="accent6"/>
              </a:solidFill>
              <a:latin typeface="Calibri"/>
              <a:cs typeface="Calibri"/>
            </a:endParaRP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4"/>
          </p:cNvPr>
          <p:cNvPicPr>
            <a:picLocks noChangeAspect="1" noChangeArrowheads="1"/>
          </p:cNvPicPr>
          <p:nvPr/>
        </p:nvPicPr>
        <p:blipFill>
          <a:blip r:embed="rId5" cstate="print"/>
          <a:srcRect/>
          <a:stretch>
            <a:fillRect/>
          </a:stretch>
        </p:blipFill>
        <p:spPr bwMode="auto">
          <a:xfrm>
            <a:off x="6324600" y="895350"/>
            <a:ext cx="1833880" cy="1447800"/>
          </a:xfrm>
          <a:prstGeom prst="rect">
            <a:avLst/>
          </a:prstGeom>
          <a:noFill/>
        </p:spPr>
      </p:pic>
      <p:pic>
        <p:nvPicPr>
          <p:cNvPr id="59396" name="Picture 4" descr="File:Kinect2-deepmap.png">
            <a:hlinkClick r:id="rId6"/>
          </p:cNvPr>
          <p:cNvPicPr>
            <a:picLocks noChangeAspect="1" noChangeArrowheads="1"/>
          </p:cNvPicPr>
          <p:nvPr/>
        </p:nvPicPr>
        <p:blipFill>
          <a:blip r:embed="rId7"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8"/>
          </p:cNvPr>
          <p:cNvPicPr>
            <a:picLocks noChangeAspect="1" noChangeArrowheads="1"/>
          </p:cNvPicPr>
          <p:nvPr/>
        </p:nvPicPr>
        <p:blipFill>
          <a:blip r:embed="rId9"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smtClean="0">
                <a:solidFill>
                  <a:srgbClr val="FF0000"/>
                </a:solidFill>
                <a:latin typeface="Calibri"/>
                <a:cs typeface="Calibri"/>
              </a:rPr>
              <a:t>Demo1: VISION – lec_1_t2_video.flv</a:t>
            </a:r>
            <a:endParaRPr lang="en-US" sz="1400" dirty="0">
              <a:solidFill>
                <a:srgbClr val="FF0000"/>
              </a:solidFill>
              <a:latin typeface="Calibri"/>
              <a:cs typeface="Calibri"/>
            </a:endParaRP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smtClean="0">
                <a:solidFill>
                  <a:srgbClr val="FF0000"/>
                </a:solidFill>
                <a:latin typeface="Calibri"/>
                <a:cs typeface="Calibri"/>
              </a:rPr>
              <a:t>Demo2: VISION – lec_1_obj_rec_0.mpg</a:t>
            </a:r>
            <a:endParaRPr lang="en-US" sz="1400" dirty="0">
              <a:solidFill>
                <a:srgbClr val="FF0000"/>
              </a:solidFill>
              <a:latin typeface="Calibri"/>
              <a:cs typeface="Calibri"/>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smtClean="0"/>
              <a:t>Not required, but for students who want to read more we recommend</a:t>
            </a:r>
          </a:p>
          <a:p>
            <a:pPr lvl="1" eaLnBrk="1" hangingPunct="1">
              <a:lnSpc>
                <a:spcPct val="80000"/>
              </a:lnSpc>
            </a:pPr>
            <a:endParaRPr lang="en-US" sz="800" dirty="0" smtClean="0"/>
          </a:p>
          <a:p>
            <a:pPr lvl="1" eaLnBrk="1" hangingPunct="1">
              <a:lnSpc>
                <a:spcPct val="80000"/>
              </a:lnSpc>
            </a:pPr>
            <a:r>
              <a:rPr lang="en-US" sz="1400" dirty="0" smtClean="0"/>
              <a:t>Russell </a:t>
            </a:r>
            <a:r>
              <a:rPr lang="en-US" sz="1400" dirty="0"/>
              <a:t>&amp; </a:t>
            </a:r>
            <a:r>
              <a:rPr lang="en-US" sz="1400" dirty="0" err="1"/>
              <a:t>Norvig</a:t>
            </a:r>
            <a:r>
              <a:rPr lang="en-US" sz="1400" dirty="0"/>
              <a:t>, AI: A Modern Approach, 3</a:t>
            </a:r>
            <a:r>
              <a:rPr lang="en-US" sz="1400" baseline="30000" dirty="0"/>
              <a:t>rd</a:t>
            </a:r>
            <a:r>
              <a:rPr lang="en-US" sz="1400" dirty="0"/>
              <a:t> Ed</a:t>
            </a:r>
            <a:r>
              <a:rPr lang="en-US" sz="1400" dirty="0" smtClean="0"/>
              <a:t>.</a:t>
            </a:r>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r>
              <a:rPr lang="en-US" sz="1400" dirty="0" smtClean="0"/>
              <a:t>Warning: Not a course textbook, so our presentation does not necessarily follow the presentation in the book.</a:t>
            </a:r>
            <a:endParaRPr lang="en-US" sz="1400" dirty="0"/>
          </a:p>
          <a:p>
            <a:pPr eaLnBrk="1" hangingPunct="1">
              <a:lnSpc>
                <a:spcPct val="80000"/>
              </a:lnSpc>
            </a:pPr>
            <a:endParaRPr lang="en-US" sz="1600" dirty="0" smtClean="0"/>
          </a:p>
          <a:p>
            <a:pPr eaLnBrk="1" hangingPunct="1">
              <a:lnSpc>
                <a:spcPct val="80000"/>
              </a:lnSpc>
              <a:buFont typeface="Wingdings" pitchFamily="2" charset="2"/>
              <a:buNone/>
            </a:pPr>
            <a:endParaRPr lang="en-US" sz="1600" dirty="0" smtClean="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smtClean="0">
                <a:solidFill>
                  <a:schemeClr val="tx1"/>
                </a:solidFill>
              </a:rPr>
              <a:t>Robotics</a:t>
            </a:r>
          </a:p>
          <a:p>
            <a:pPr lvl="1" eaLnBrk="1" hangingPunct="1">
              <a:lnSpc>
                <a:spcPct val="80000"/>
              </a:lnSpc>
            </a:pPr>
            <a:r>
              <a:rPr lang="en-US" sz="1400" dirty="0" smtClean="0"/>
              <a:t>Part mech. eng.</a:t>
            </a:r>
          </a:p>
          <a:p>
            <a:pPr lvl="1" eaLnBrk="1" hangingPunct="1">
              <a:lnSpc>
                <a:spcPct val="80000"/>
              </a:lnSpc>
            </a:pPr>
            <a:r>
              <a:rPr lang="en-US" sz="1400" dirty="0" smtClean="0"/>
              <a:t>Part AI</a:t>
            </a:r>
          </a:p>
          <a:p>
            <a:pPr lvl="1" eaLnBrk="1" hangingPunct="1">
              <a:lnSpc>
                <a:spcPct val="80000"/>
              </a:lnSpc>
            </a:pPr>
            <a:r>
              <a:rPr lang="en-US" sz="1400" dirty="0" smtClean="0"/>
              <a:t>Reality much</a:t>
            </a:r>
          </a:p>
          <a:p>
            <a:pPr lvl="1" eaLnBrk="1" hangingPunct="1">
              <a:lnSpc>
                <a:spcPct val="80000"/>
              </a:lnSpc>
              <a:buFont typeface="Wingdings" pitchFamily="2" charset="2"/>
              <a:buNone/>
            </a:pPr>
            <a:r>
              <a:rPr lang="en-US" sz="1400" dirty="0" smtClean="0"/>
              <a:t>	harder than</a:t>
            </a:r>
          </a:p>
          <a:p>
            <a:pPr lvl="1" eaLnBrk="1" hangingPunct="1">
              <a:lnSpc>
                <a:spcPct val="80000"/>
              </a:lnSpc>
              <a:buFont typeface="Wingdings" pitchFamily="2" charset="2"/>
              <a:buNone/>
            </a:pPr>
            <a:r>
              <a:rPr lang="en-US" sz="1400" dirty="0" smtClean="0"/>
              <a:t>	simulations!</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Technologies</a:t>
            </a:r>
          </a:p>
          <a:p>
            <a:pPr lvl="1" eaLnBrk="1" hangingPunct="1">
              <a:lnSpc>
                <a:spcPct val="80000"/>
              </a:lnSpc>
            </a:pPr>
            <a:r>
              <a:rPr lang="en-US" sz="1400" dirty="0" smtClean="0"/>
              <a:t>Vehicles</a:t>
            </a:r>
          </a:p>
          <a:p>
            <a:pPr lvl="1" eaLnBrk="1" hangingPunct="1">
              <a:lnSpc>
                <a:spcPct val="80000"/>
              </a:lnSpc>
            </a:pPr>
            <a:r>
              <a:rPr lang="en-US" sz="1400" dirty="0" smtClean="0"/>
              <a:t>Rescue</a:t>
            </a:r>
          </a:p>
          <a:p>
            <a:pPr lvl="1" eaLnBrk="1" hangingPunct="1">
              <a:lnSpc>
                <a:spcPct val="80000"/>
              </a:lnSpc>
            </a:pPr>
            <a:r>
              <a:rPr lang="en-US" sz="1400" dirty="0" smtClean="0"/>
              <a:t>Soccer!</a:t>
            </a:r>
          </a:p>
          <a:p>
            <a:pPr lvl="1" eaLnBrk="1" hangingPunct="1">
              <a:lnSpc>
                <a:spcPct val="80000"/>
              </a:lnSpc>
            </a:pPr>
            <a:r>
              <a:rPr lang="en-US" sz="1400" dirty="0" smtClean="0"/>
              <a:t>Lots of automation…</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In this class:</a:t>
            </a:r>
          </a:p>
          <a:p>
            <a:pPr lvl="1" eaLnBrk="1" hangingPunct="1">
              <a:lnSpc>
                <a:spcPct val="80000"/>
              </a:lnSpc>
            </a:pPr>
            <a:r>
              <a:rPr lang="en-US" sz="1400" dirty="0" smtClean="0"/>
              <a:t>We ignore mechanical aspects</a:t>
            </a:r>
          </a:p>
          <a:p>
            <a:pPr lvl="1" eaLnBrk="1" hangingPunct="1">
              <a:lnSpc>
                <a:spcPct val="80000"/>
              </a:lnSpc>
            </a:pPr>
            <a:r>
              <a:rPr lang="en-US" sz="1400" dirty="0" smtClean="0"/>
              <a:t>Methods for planning</a:t>
            </a:r>
          </a:p>
          <a:p>
            <a:pPr lvl="1" eaLnBrk="1" hangingPunct="1">
              <a:lnSpc>
                <a:spcPct val="80000"/>
              </a:lnSpc>
            </a:pPr>
            <a:r>
              <a:rPr lang="en-US" sz="1400" dirty="0" smtClean="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a:t>
            </a:r>
            <a:r>
              <a:rPr lang="en-US" sz="1100" dirty="0" smtClean="0">
                <a:latin typeface="Calibri"/>
                <a:cs typeface="Calibri"/>
              </a:rPr>
              <a:t>from UC Berkeley, Boston Dynamics, </a:t>
            </a:r>
            <a:r>
              <a:rPr lang="en-US" sz="1100" dirty="0" err="1" smtClean="0">
                <a:latin typeface="Calibri"/>
                <a:cs typeface="Calibri"/>
              </a:rPr>
              <a:t>RoboCup</a:t>
            </a:r>
            <a:r>
              <a:rPr lang="en-US" sz="1100" dirty="0" smtClean="0">
                <a:latin typeface="Calibri"/>
                <a:cs typeface="Calibri"/>
              </a:rPr>
              <a:t>, Google</a:t>
            </a:r>
            <a:endParaRPr lang="en-US" sz="1100" dirty="0">
              <a:latin typeface="Calibri"/>
              <a:cs typeface="Calibri"/>
            </a:endParaRPr>
          </a:p>
        </p:txBody>
      </p:sp>
      <p:pic>
        <p:nvPicPr>
          <p:cNvPr id="2" name="Picture 3"/>
          <p:cNvPicPr>
            <a:picLocks noChangeAspect="1" noChangeArrowheads="1"/>
          </p:cNvPicPr>
          <p:nvPr/>
        </p:nvPicPr>
        <p:blipFill>
          <a:blip r:embed="rId3"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smtClean="0">
                <a:solidFill>
                  <a:srgbClr val="FF0000"/>
                </a:solidFill>
                <a:latin typeface="Calibri"/>
                <a:cs typeface="Calibri"/>
              </a:rPr>
              <a:t>Demo 1: ROBOTICS – </a:t>
            </a:r>
            <a:r>
              <a:rPr lang="en-US" sz="1200" dirty="0" err="1" smtClean="0">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smtClean="0">
                <a:solidFill>
                  <a:srgbClr val="FF0000"/>
                </a:solidFill>
                <a:latin typeface="Calibri"/>
                <a:cs typeface="Calibri"/>
              </a:rPr>
              <a:t>Demo 2: ROBOTICS – soccer2.avi</a:t>
            </a:r>
            <a:endParaRPr lang="en-US" sz="1200" dirty="0">
              <a:solidFill>
                <a:srgbClr val="FF0000"/>
              </a:solidFill>
              <a:latin typeface="Calibri"/>
              <a:cs typeface="Calibri"/>
            </a:endParaRP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smtClean="0">
                <a:solidFill>
                  <a:srgbClr val="FF0000"/>
                </a:solidFill>
                <a:latin typeface="Calibri"/>
                <a:cs typeface="Calibri"/>
              </a:rPr>
              <a:t>Demo 3: ROBOTICS – </a:t>
            </a:r>
            <a:r>
              <a:rPr lang="en-US" sz="1200" dirty="0" err="1">
                <a:solidFill>
                  <a:srgbClr val="FF0000"/>
                </a:solidFill>
                <a:latin typeface="Calibri"/>
                <a:cs typeface="Calibri"/>
              </a:rPr>
              <a:t>g</a:t>
            </a:r>
            <a:r>
              <a:rPr lang="en-US" sz="1200" dirty="0" err="1" smtClean="0">
                <a:solidFill>
                  <a:srgbClr val="FF0000"/>
                </a:solidFill>
                <a:latin typeface="Calibri"/>
                <a:cs typeface="Calibri"/>
              </a:rPr>
              <a:t>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smtClean="0">
                <a:solidFill>
                  <a:srgbClr val="FF0000"/>
                </a:solidFill>
                <a:latin typeface="Calibri"/>
                <a:cs typeface="Calibri"/>
              </a:rPr>
              <a:t>Demo 4: ROBOTICS – </a:t>
            </a:r>
            <a:r>
              <a:rPr lang="en-US" sz="1200" dirty="0" err="1" smtClean="0">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smtClean="0">
                <a:solidFill>
                  <a:srgbClr val="FF0000"/>
                </a:solidFill>
                <a:latin typeface="Calibri"/>
                <a:cs typeface="Calibri"/>
              </a:rPr>
              <a:t>Demo 5: ROBOTICS – </a:t>
            </a:r>
            <a:r>
              <a:rPr lang="en-US" sz="1200" dirty="0" err="1" smtClean="0">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smtClean="0"/>
              <a:t>Logical systems</a:t>
            </a:r>
          </a:p>
          <a:p>
            <a:pPr lvl="1" eaLnBrk="1" hangingPunct="1"/>
            <a:r>
              <a:rPr lang="en-US" sz="1800" dirty="0" smtClean="0"/>
              <a:t>Theorem </a:t>
            </a:r>
            <a:r>
              <a:rPr lang="en-US" sz="1800" dirty="0" err="1" smtClean="0"/>
              <a:t>provers</a:t>
            </a:r>
            <a:endParaRPr lang="en-US" sz="1800" dirty="0" smtClean="0"/>
          </a:p>
          <a:p>
            <a:pPr lvl="1" eaLnBrk="1" hangingPunct="1"/>
            <a:r>
              <a:rPr lang="en-US" sz="1800" dirty="0" smtClean="0"/>
              <a:t>NASA fault diagnosis</a:t>
            </a:r>
          </a:p>
          <a:p>
            <a:pPr lvl="1" eaLnBrk="1" hangingPunct="1"/>
            <a:r>
              <a:rPr lang="en-US" sz="1800" dirty="0" smtClean="0"/>
              <a:t>Question answering</a:t>
            </a:r>
          </a:p>
          <a:p>
            <a:pPr lvl="1" eaLnBrk="1" hangingPunct="1"/>
            <a:endParaRPr lang="en-US" sz="1800" dirty="0" smtClean="0"/>
          </a:p>
          <a:p>
            <a:pPr eaLnBrk="1" hangingPunct="1"/>
            <a:r>
              <a:rPr lang="en-US" sz="2100" dirty="0" smtClean="0"/>
              <a:t>Methods:</a:t>
            </a:r>
          </a:p>
          <a:p>
            <a:pPr lvl="1" eaLnBrk="1" hangingPunct="1"/>
            <a:r>
              <a:rPr lang="en-US" sz="1800" dirty="0" smtClean="0"/>
              <a:t>Deduction systems</a:t>
            </a:r>
          </a:p>
          <a:p>
            <a:pPr lvl="1" eaLnBrk="1" hangingPunct="1"/>
            <a:r>
              <a:rPr lang="en-US" sz="1800" dirty="0" smtClean="0"/>
              <a:t>Constraint satisfaction</a:t>
            </a:r>
          </a:p>
          <a:p>
            <a:pPr lvl="1" eaLnBrk="1" hangingPunct="1"/>
            <a:r>
              <a:rPr lang="en-US" sz="1800" dirty="0" err="1" smtClean="0"/>
              <a:t>Satisfiability</a:t>
            </a:r>
            <a:r>
              <a:rPr lang="en-US" sz="1800" dirty="0" smtClean="0"/>
              <a:t>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smtClean="0"/>
              <a:t>Classic Moment: May, '97: Deep Blue vs. Kasparov</a:t>
            </a:r>
          </a:p>
          <a:p>
            <a:pPr lvl="1" eaLnBrk="1" hangingPunct="1">
              <a:lnSpc>
                <a:spcPct val="80000"/>
              </a:lnSpc>
            </a:pPr>
            <a:r>
              <a:rPr lang="en-US" sz="1400" dirty="0" smtClean="0"/>
              <a:t>First match won against world champion</a:t>
            </a:r>
          </a:p>
          <a:p>
            <a:pPr lvl="1" eaLnBrk="1" hangingPunct="1">
              <a:lnSpc>
                <a:spcPct val="80000"/>
              </a:lnSpc>
            </a:pPr>
            <a:r>
              <a:rPr lang="en-US" sz="1400" dirty="0" smtClean="0"/>
              <a:t>“Intelligent creative” play</a:t>
            </a:r>
          </a:p>
          <a:p>
            <a:pPr lvl="1" eaLnBrk="1" hangingPunct="1">
              <a:lnSpc>
                <a:spcPct val="80000"/>
              </a:lnSpc>
            </a:pPr>
            <a:r>
              <a:rPr lang="en-US" sz="1400" dirty="0" smtClean="0"/>
              <a:t>200 million board positions per second</a:t>
            </a:r>
          </a:p>
          <a:p>
            <a:pPr lvl="1" eaLnBrk="1" hangingPunct="1">
              <a:lnSpc>
                <a:spcPct val="80000"/>
              </a:lnSpc>
            </a:pPr>
            <a:r>
              <a:rPr lang="en-US" sz="1400" dirty="0" smtClean="0"/>
              <a:t>Humans understood 99.9 of Deep Blue's moves</a:t>
            </a:r>
          </a:p>
          <a:p>
            <a:pPr lvl="1" eaLnBrk="1" hangingPunct="1">
              <a:lnSpc>
                <a:spcPct val="80000"/>
              </a:lnSpc>
            </a:pPr>
            <a:r>
              <a:rPr lang="en-US" sz="1400" dirty="0" smtClean="0"/>
              <a:t>Can do about the same now with a PC cluster</a:t>
            </a:r>
          </a:p>
          <a:p>
            <a:pPr eaLnBrk="1" hangingPunct="1">
              <a:lnSpc>
                <a:spcPct val="80000"/>
              </a:lnSpc>
            </a:pPr>
            <a:endParaRPr lang="en-US" sz="800" dirty="0" smtClean="0"/>
          </a:p>
          <a:p>
            <a:pPr eaLnBrk="1" hangingPunct="1">
              <a:lnSpc>
                <a:spcPct val="80000"/>
              </a:lnSpc>
            </a:pPr>
            <a:r>
              <a:rPr lang="en-US" sz="1500" dirty="0" smtClean="0"/>
              <a:t>Open question:</a:t>
            </a:r>
          </a:p>
          <a:p>
            <a:pPr lvl="1" eaLnBrk="1" hangingPunct="1">
              <a:lnSpc>
                <a:spcPct val="80000"/>
              </a:lnSpc>
            </a:pPr>
            <a:r>
              <a:rPr lang="en-US" sz="1400" dirty="0" smtClean="0"/>
              <a:t>How does human cognition deal with the</a:t>
            </a:r>
          </a:p>
          <a:p>
            <a:pPr lvl="1" eaLnBrk="1" hangingPunct="1">
              <a:lnSpc>
                <a:spcPct val="80000"/>
              </a:lnSpc>
              <a:buFont typeface="Wingdings" pitchFamily="2" charset="2"/>
              <a:buNone/>
            </a:pPr>
            <a:r>
              <a:rPr lang="en-US" sz="1400" dirty="0" smtClean="0"/>
              <a:t>	search space explosion of chess?</a:t>
            </a:r>
          </a:p>
          <a:p>
            <a:pPr lvl="1" eaLnBrk="1" hangingPunct="1">
              <a:lnSpc>
                <a:spcPct val="80000"/>
              </a:lnSpc>
            </a:pPr>
            <a:r>
              <a:rPr lang="en-US" sz="1400" dirty="0" smtClean="0"/>
              <a:t>Or: how can humans compete with computers at all??</a:t>
            </a:r>
          </a:p>
          <a:p>
            <a:pPr eaLnBrk="1" hangingPunct="1">
              <a:lnSpc>
                <a:spcPct val="80000"/>
              </a:lnSpc>
            </a:pPr>
            <a:endParaRPr lang="en-US" sz="800" dirty="0" smtClean="0"/>
          </a:p>
          <a:p>
            <a:pPr eaLnBrk="1" hangingPunct="1">
              <a:lnSpc>
                <a:spcPct val="80000"/>
              </a:lnSpc>
            </a:pPr>
            <a:r>
              <a:rPr lang="en-US" sz="1500" dirty="0" smtClean="0"/>
              <a:t>1996: Kasparov Beats Deep Blue</a:t>
            </a:r>
          </a:p>
          <a:p>
            <a:pPr eaLnBrk="1" hangingPunct="1">
              <a:lnSpc>
                <a:spcPct val="80000"/>
              </a:lnSpc>
              <a:buFont typeface="Wingdings" pitchFamily="2" charset="2"/>
              <a:buNone/>
            </a:pPr>
            <a:r>
              <a:rPr lang="en-US" sz="1400" dirty="0" smtClean="0"/>
              <a:t>	</a:t>
            </a:r>
            <a:r>
              <a:rPr lang="en-US" sz="1400" dirty="0" smtClean="0">
                <a:solidFill>
                  <a:schemeClr val="tx1"/>
                </a:solidFill>
              </a:rPr>
              <a:t>“I could feel --- I could smell --- a new kind of intelligence across the table.”</a:t>
            </a:r>
          </a:p>
          <a:p>
            <a:pPr eaLnBrk="1" hangingPunct="1">
              <a:lnSpc>
                <a:spcPct val="80000"/>
              </a:lnSpc>
            </a:pPr>
            <a:endParaRPr lang="en-US" sz="800" dirty="0" smtClean="0"/>
          </a:p>
          <a:p>
            <a:pPr eaLnBrk="1" hangingPunct="1">
              <a:lnSpc>
                <a:spcPct val="80000"/>
              </a:lnSpc>
            </a:pPr>
            <a:r>
              <a:rPr lang="en-US" sz="1500" dirty="0" smtClean="0"/>
              <a:t>1997: Deep Blue Beats Kasparov</a:t>
            </a:r>
          </a:p>
          <a:p>
            <a:pPr eaLnBrk="1" hangingPunct="1">
              <a:lnSpc>
                <a:spcPct val="80000"/>
              </a:lnSpc>
              <a:buFont typeface="Wingdings" pitchFamily="2" charset="2"/>
              <a:buNone/>
            </a:pPr>
            <a:r>
              <a:rPr lang="en-US" sz="1500" b="1" dirty="0" smtClean="0"/>
              <a:t>	</a:t>
            </a:r>
            <a:r>
              <a:rPr lang="en-US" sz="1400" dirty="0" smtClean="0">
                <a:solidFill>
                  <a:schemeClr val="tx1"/>
                </a:solidFill>
              </a:rPr>
              <a:t>“Deep Blue hasn't proven anything.”</a:t>
            </a:r>
          </a:p>
          <a:p>
            <a:pPr eaLnBrk="1" hangingPunct="1">
              <a:lnSpc>
                <a:spcPct val="80000"/>
              </a:lnSpc>
            </a:pPr>
            <a:endParaRPr lang="en-US" sz="400" dirty="0" smtClean="0"/>
          </a:p>
          <a:p>
            <a:pPr eaLnBrk="1" hangingPunct="1">
              <a:lnSpc>
                <a:spcPct val="80000"/>
              </a:lnSpc>
            </a:pPr>
            <a:r>
              <a:rPr lang="en-US" sz="1500" dirty="0" smtClean="0"/>
              <a:t>Huge game-playing advances recently, e.g. in Go!</a:t>
            </a:r>
          </a:p>
          <a:p>
            <a:pPr eaLnBrk="1" hangingPunct="1">
              <a:lnSpc>
                <a:spcPct val="80000"/>
              </a:lnSpc>
            </a:pPr>
            <a:endParaRPr lang="en-US" sz="1400" dirty="0" smtClean="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smtClean="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smtClean="0">
                <a:solidFill>
                  <a:schemeClr val="accent6"/>
                </a:solidFill>
              </a:rPr>
              <a:t>Applied AI involves many kinds of automation</a:t>
            </a:r>
          </a:p>
          <a:p>
            <a:pPr marL="886993" lvl="2">
              <a:buClrTx/>
            </a:pPr>
            <a:r>
              <a:rPr lang="en-US" dirty="0" smtClean="0"/>
              <a:t>Scheduling, e.g. airline routing, military</a:t>
            </a:r>
          </a:p>
          <a:p>
            <a:pPr marL="886993" lvl="2">
              <a:buClrTx/>
            </a:pPr>
            <a:r>
              <a:rPr lang="en-US" dirty="0" smtClean="0"/>
              <a:t>Route planning, e.g. Google maps</a:t>
            </a:r>
          </a:p>
          <a:p>
            <a:pPr marL="886993" lvl="2">
              <a:buClrTx/>
            </a:pPr>
            <a:r>
              <a:rPr lang="en-US" dirty="0" smtClean="0"/>
              <a:t>Medical diagnosis</a:t>
            </a:r>
          </a:p>
          <a:p>
            <a:pPr marL="886993" lvl="2">
              <a:buClrTx/>
            </a:pPr>
            <a:r>
              <a:rPr lang="en-US" dirty="0" smtClean="0"/>
              <a:t>Web search engines</a:t>
            </a:r>
          </a:p>
          <a:p>
            <a:pPr marL="886993" lvl="2">
              <a:buClrTx/>
            </a:pPr>
            <a:r>
              <a:rPr lang="en-US" dirty="0" smtClean="0"/>
              <a:t>Spam classifiers</a:t>
            </a:r>
          </a:p>
          <a:p>
            <a:pPr marL="886993" lvl="2">
              <a:buClrTx/>
            </a:pPr>
            <a:r>
              <a:rPr lang="en-US" dirty="0" smtClean="0"/>
              <a:t>Automated help desks</a:t>
            </a:r>
          </a:p>
          <a:p>
            <a:pPr marL="886993" lvl="2">
              <a:buClrTx/>
            </a:pPr>
            <a:r>
              <a:rPr lang="en-US" dirty="0" smtClean="0"/>
              <a:t>Fraud detection</a:t>
            </a:r>
          </a:p>
          <a:p>
            <a:pPr marL="886993" lvl="2">
              <a:buClrTx/>
            </a:pPr>
            <a:r>
              <a:rPr lang="en-US" dirty="0" smtClean="0"/>
              <a:t>Product recommendations</a:t>
            </a:r>
          </a:p>
          <a:p>
            <a:pPr marL="886993" lvl="2">
              <a:buClrTx/>
            </a:pPr>
            <a:r>
              <a:rPr lang="en-US" dirty="0" smtClean="0"/>
              <a:t>… Lots more!</a:t>
            </a:r>
          </a:p>
        </p:txBody>
      </p:sp>
    </p:spTree>
    <p:extLst>
      <p:ext uri="{BB962C8B-B14F-4D97-AF65-F5344CB8AC3E}">
        <p14:creationId xmlns:p14="http://schemas.microsoft.com/office/powerpoint/2010/main" val="94894301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smtClean="0"/>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smtClean="0"/>
              <a:t>An </a:t>
            </a:r>
            <a:r>
              <a:rPr lang="en-US" sz="1600" b="1" dirty="0" smtClean="0"/>
              <a:t>agent</a:t>
            </a:r>
            <a:r>
              <a:rPr lang="en-US" sz="1600" dirty="0" smtClean="0"/>
              <a:t> is an entity that </a:t>
            </a:r>
            <a:r>
              <a:rPr lang="en-US" sz="1600" i="1" dirty="0" smtClean="0"/>
              <a:t>perceives</a:t>
            </a:r>
            <a:r>
              <a:rPr lang="en-US" sz="1600" dirty="0" smtClean="0"/>
              <a:t> and </a:t>
            </a:r>
            <a:r>
              <a:rPr lang="en-US" sz="1600" i="1" dirty="0" smtClean="0"/>
              <a:t>acts</a:t>
            </a:r>
            <a:r>
              <a:rPr lang="en-US" sz="1600" dirty="0" smtClean="0"/>
              <a:t>.</a:t>
            </a:r>
          </a:p>
          <a:p>
            <a:pPr marL="342892" indent="-342892">
              <a:spcBef>
                <a:spcPts val="1125"/>
              </a:spcBef>
              <a:buClrTx/>
            </a:pPr>
            <a:r>
              <a:rPr lang="en-US" sz="1600" dirty="0" smtClean="0"/>
              <a:t>A </a:t>
            </a:r>
            <a:r>
              <a:rPr lang="en-US" sz="1600" b="1" dirty="0" smtClean="0"/>
              <a:t>rational agent</a:t>
            </a:r>
            <a:r>
              <a:rPr lang="en-US" sz="1600" b="1" i="1" dirty="0" smtClean="0"/>
              <a:t> </a:t>
            </a:r>
            <a:r>
              <a:rPr lang="en-US" sz="1600" dirty="0" smtClean="0"/>
              <a:t>selects actions that maximize its (expected) </a:t>
            </a:r>
            <a:r>
              <a:rPr lang="en-US" sz="1600" b="1" dirty="0" smtClean="0"/>
              <a:t>utility</a:t>
            </a:r>
            <a:r>
              <a:rPr lang="en-US" sz="1600" dirty="0" smtClean="0"/>
              <a:t>.  </a:t>
            </a:r>
          </a:p>
          <a:p>
            <a:pPr marL="342892" indent="-342892">
              <a:spcBef>
                <a:spcPts val="1125"/>
              </a:spcBef>
              <a:buClrTx/>
            </a:pPr>
            <a:r>
              <a:rPr lang="en-US" sz="1600" dirty="0" smtClean="0"/>
              <a:t>Characteristics of the </a:t>
            </a:r>
            <a:r>
              <a:rPr lang="en-US" sz="1600" b="1" dirty="0" smtClean="0"/>
              <a:t>percepts, environment,</a:t>
            </a:r>
            <a:r>
              <a:rPr lang="en-US" sz="1600" dirty="0" smtClean="0"/>
              <a:t> and </a:t>
            </a:r>
            <a:r>
              <a:rPr lang="en-US" sz="1600" b="1" dirty="0" smtClean="0"/>
              <a:t>action space </a:t>
            </a:r>
            <a:r>
              <a:rPr lang="en-US" sz="1600" dirty="0" smtClean="0"/>
              <a:t>dictate techniques for selecting rational actions</a:t>
            </a:r>
          </a:p>
          <a:p>
            <a:pPr marL="342892" indent="-342892">
              <a:spcBef>
                <a:spcPts val="1125"/>
              </a:spcBef>
              <a:buClrTx/>
            </a:pPr>
            <a:r>
              <a:rPr lang="en-US" sz="1600" b="1" dirty="0" smtClean="0">
                <a:solidFill>
                  <a:srgbClr val="333399"/>
                </a:solidFill>
                <a:cs typeface="Arial" charset="0"/>
              </a:rPr>
              <a:t>This course </a:t>
            </a:r>
            <a:r>
              <a:rPr lang="en-US" sz="1600" dirty="0" smtClean="0">
                <a:solidFill>
                  <a:srgbClr val="333399"/>
                </a:solidFill>
                <a:cs typeface="Arial" charset="0"/>
              </a:rPr>
              <a:t>is about:</a:t>
            </a:r>
          </a:p>
          <a:p>
            <a:pPr marL="629825" lvl="1" indent="-257168">
              <a:lnSpc>
                <a:spcPct val="80000"/>
              </a:lnSpc>
              <a:spcBef>
                <a:spcPts val="554"/>
              </a:spcBef>
              <a:buSzPct val="100000"/>
            </a:pPr>
            <a:r>
              <a:rPr lang="en-US" sz="1600" dirty="0" smtClean="0">
                <a:cs typeface="Arial" charset="0"/>
              </a:rPr>
              <a:t>General AI techniques for a variety of problem types</a:t>
            </a:r>
          </a:p>
          <a:p>
            <a:pPr marL="629825" lvl="1" indent="-257168">
              <a:lnSpc>
                <a:spcPct val="80000"/>
              </a:lnSpc>
              <a:spcBef>
                <a:spcPts val="554"/>
              </a:spcBef>
              <a:buSzPct val="100000"/>
            </a:pPr>
            <a:r>
              <a:rPr lang="en-US" sz="1600" dirty="0" smtClean="0">
                <a:cs typeface="Arial" charset="0"/>
              </a:rPr>
              <a:t>Learning to recognize when and how a new problem can be solved with an existing technique</a:t>
            </a:r>
          </a:p>
          <a:p>
            <a:pPr marL="342892" indent="-342892">
              <a:spcBef>
                <a:spcPts val="1125"/>
              </a:spcBef>
              <a:buClrTx/>
            </a:pPr>
            <a:endParaRPr lang="en-US" sz="1600" dirty="0" smtClean="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smtClean="0"/>
          </a:p>
          <a:p>
            <a:pPr eaLnBrk="1" hangingPunct="1"/>
            <a:r>
              <a:rPr lang="en-US" dirty="0" smtClean="0"/>
              <a:t>What is artificial intelligence?</a:t>
            </a:r>
          </a:p>
          <a:p>
            <a:pPr eaLnBrk="1" hangingPunct="1"/>
            <a:endParaRPr lang="en-US" dirty="0" smtClean="0"/>
          </a:p>
          <a:p>
            <a:pPr eaLnBrk="1" hangingPunct="1"/>
            <a:r>
              <a:rPr lang="en-US" dirty="0" smtClean="0"/>
              <a:t>What can AI do?</a:t>
            </a:r>
          </a:p>
          <a:p>
            <a:pPr eaLnBrk="1" hangingPunct="1"/>
            <a:endParaRPr lang="en-US" dirty="0" smtClean="0"/>
          </a:p>
          <a:p>
            <a:pPr eaLnBrk="1" hangingPunct="1"/>
            <a:r>
              <a:rPr lang="en-US" dirty="0" smtClean="0"/>
              <a:t>What is this course?</a:t>
            </a:r>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smtClean="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smtClean="0"/>
              <a:t>Pac-Man is a registered trademark of Namco-Bandai Games, used here for educational purposes</a:t>
            </a:r>
            <a:endParaRPr lang="en-US" sz="1000" dirty="0"/>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smtClean="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smtClean="0">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smtClean="0"/>
              <a:t>Part I: Making Decisions</a:t>
            </a:r>
          </a:p>
          <a:p>
            <a:pPr lvl="1" eaLnBrk="1" hangingPunct="1">
              <a:lnSpc>
                <a:spcPct val="90000"/>
              </a:lnSpc>
            </a:pPr>
            <a:r>
              <a:rPr lang="en-US" sz="1500" dirty="0" smtClean="0"/>
              <a:t>Fast search / planning</a:t>
            </a:r>
          </a:p>
          <a:p>
            <a:pPr lvl="1" eaLnBrk="1" hangingPunct="1">
              <a:lnSpc>
                <a:spcPct val="90000"/>
              </a:lnSpc>
            </a:pPr>
            <a:r>
              <a:rPr lang="en-US" sz="1500" dirty="0" smtClean="0"/>
              <a:t>Constraint satisfaction</a:t>
            </a:r>
          </a:p>
          <a:p>
            <a:pPr lvl="1" eaLnBrk="1" hangingPunct="1">
              <a:lnSpc>
                <a:spcPct val="90000"/>
              </a:lnSpc>
            </a:pPr>
            <a:r>
              <a:rPr lang="en-US" sz="1500" dirty="0" smtClean="0"/>
              <a:t>Adversarial and uncertain search</a:t>
            </a:r>
          </a:p>
          <a:p>
            <a:pPr eaLnBrk="1" hangingPunct="1">
              <a:lnSpc>
                <a:spcPct val="90000"/>
              </a:lnSpc>
            </a:pPr>
            <a:endParaRPr lang="en-US" sz="1800" dirty="0" smtClean="0"/>
          </a:p>
          <a:p>
            <a:pPr eaLnBrk="1" hangingPunct="1">
              <a:lnSpc>
                <a:spcPct val="90000"/>
              </a:lnSpc>
            </a:pPr>
            <a:r>
              <a:rPr lang="en-US" sz="1800" dirty="0" smtClean="0"/>
              <a:t>Part II: Reasoning under Uncertainty</a:t>
            </a:r>
          </a:p>
          <a:p>
            <a:pPr lvl="1" eaLnBrk="1" hangingPunct="1">
              <a:lnSpc>
                <a:spcPct val="90000"/>
              </a:lnSpc>
            </a:pPr>
            <a:r>
              <a:rPr lang="en-US" sz="1500" dirty="0" err="1" smtClean="0"/>
              <a:t>Bayes</a:t>
            </a:r>
            <a:r>
              <a:rPr lang="en-US" sz="1500" dirty="0" smtClean="0"/>
              <a:t>’ nets</a:t>
            </a:r>
          </a:p>
          <a:p>
            <a:pPr lvl="1" eaLnBrk="1" hangingPunct="1">
              <a:lnSpc>
                <a:spcPct val="90000"/>
              </a:lnSpc>
            </a:pPr>
            <a:r>
              <a:rPr lang="en-US" sz="1500" dirty="0" smtClean="0"/>
              <a:t>Decision theory</a:t>
            </a:r>
          </a:p>
          <a:p>
            <a:pPr lvl="1" eaLnBrk="1" hangingPunct="1">
              <a:lnSpc>
                <a:spcPct val="90000"/>
              </a:lnSpc>
            </a:pPr>
            <a:r>
              <a:rPr lang="en-US" sz="1500" dirty="0" smtClean="0"/>
              <a:t>Machine learning</a:t>
            </a:r>
          </a:p>
          <a:p>
            <a:pPr eaLnBrk="1" hangingPunct="1">
              <a:lnSpc>
                <a:spcPct val="90000"/>
              </a:lnSpc>
            </a:pPr>
            <a:endParaRPr lang="en-US" sz="1800" dirty="0" smtClean="0"/>
          </a:p>
          <a:p>
            <a:pPr eaLnBrk="1" hangingPunct="1">
              <a:lnSpc>
                <a:spcPct val="90000"/>
              </a:lnSpc>
            </a:pPr>
            <a:r>
              <a:rPr lang="en-US" sz="1800" dirty="0" smtClean="0"/>
              <a:t>Throughout: Applications</a:t>
            </a:r>
          </a:p>
          <a:p>
            <a:pPr lvl="1" eaLnBrk="1" hangingPunct="1">
              <a:lnSpc>
                <a:spcPct val="90000"/>
              </a:lnSpc>
            </a:pPr>
            <a:r>
              <a:rPr lang="en-US" sz="1500" dirty="0" smtClean="0"/>
              <a:t>Natural language, vision, robotics, games, …</a:t>
            </a:r>
          </a:p>
        </p:txBody>
      </p:sp>
    </p:spTree>
    <p:extLst>
      <p:ext uri="{BB962C8B-B14F-4D97-AF65-F5344CB8AC3E}">
        <p14:creationId xmlns:p14="http://schemas.microsoft.com/office/powerpoint/2010/main" val="2353437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like people</a:t>
            </a:r>
            <a:endParaRPr lang="en-US" sz="2000" dirty="0">
              <a:solidFill>
                <a:schemeClr val="accent2"/>
              </a:solidFill>
              <a:latin typeface="Calibri" pitchFamily="34" charset="0"/>
            </a:endParaRP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like people</a:t>
            </a:r>
            <a:endParaRPr lang="en-US" sz="2000" dirty="0">
              <a:solidFill>
                <a:schemeClr val="accent2"/>
              </a:solidFill>
              <a:latin typeface="Calibri" pitchFamily="34" charset="0"/>
            </a:endParaRP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rationally</a:t>
            </a:r>
            <a:endParaRPr lang="en-US" sz="2000" dirty="0">
              <a:solidFill>
                <a:schemeClr val="accent2"/>
              </a:solidFill>
              <a:latin typeface="Calibri" pitchFamily="34" charset="0"/>
            </a:endParaRP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rationally</a:t>
            </a:r>
            <a:endParaRPr lang="en-US" sz="2000" dirty="0">
              <a:solidFill>
                <a:schemeClr val="accent2"/>
              </a:solidFill>
              <a:latin typeface="Calibri" pitchFamily="34"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smtClean="0"/>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a:t>
            </a:r>
            <a:r>
              <a:rPr lang="en-US" dirty="0" smtClean="0">
                <a:latin typeface="Calibri" pitchFamily="34" charset="0"/>
                <a:cs typeface="Arial" charset="0"/>
              </a:rPr>
              <a:t>very specific, technical way</a:t>
            </a:r>
            <a:r>
              <a:rPr lang="en-US" dirty="0">
                <a:latin typeface="Calibri" pitchFamily="34" charset="0"/>
                <a:cs typeface="Arial" charset="0"/>
              </a:rPr>
              <a:t>:</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a:t>
            </a:r>
            <a:r>
              <a:rPr lang="en-US" dirty="0" smtClean="0">
                <a:latin typeface="Calibri" pitchFamily="34" charset="0"/>
                <a:cs typeface="Arial" charset="0"/>
              </a:rPr>
              <a:t>Rationality</a:t>
            </a:r>
            <a:r>
              <a:rPr lang="en-US" b="1" dirty="0" smtClean="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a:t>
            </a:r>
            <a:r>
              <a:rPr lang="en-US" sz="6600" dirty="0" smtClean="0">
                <a:latin typeface="Calibri" pitchFamily="34" charset="0"/>
              </a:rPr>
              <a:t>Your</a:t>
            </a:r>
          </a:p>
          <a:p>
            <a:pPr algn="ctr"/>
            <a:r>
              <a:rPr lang="en-US" sz="6600" dirty="0" smtClean="0">
                <a:latin typeface="Calibri" pitchFamily="34" charset="0"/>
              </a:rPr>
              <a:t>Expected </a:t>
            </a:r>
            <a:r>
              <a:rPr lang="en-US" sz="6600" dirty="0">
                <a:latin typeface="Calibri" pitchFamily="34" charset="0"/>
              </a:rPr>
              <a:t>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smtClean="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smtClean="0">
                <a:solidFill>
                  <a:srgbClr val="FF0000"/>
                </a:solidFill>
                <a:latin typeface="Calibri"/>
                <a:cs typeface="Calibri"/>
              </a:rPr>
              <a:t>Demo: HISTORY – MT1950.wmv</a:t>
            </a:r>
            <a:endParaRPr lang="en-US" sz="1400" dirty="0">
              <a:solidFill>
                <a:srgbClr val="FF0000"/>
              </a:solidFill>
              <a:latin typeface="Calibri"/>
              <a:cs typeface="Calibri"/>
            </a:endParaRPr>
          </a:p>
        </p:txBody>
      </p:sp>
    </p:spTree>
    <p:extLst>
      <p:ext uri="{BB962C8B-B14F-4D97-AF65-F5344CB8AC3E}">
        <p14:creationId xmlns:p14="http://schemas.microsoft.com/office/powerpoint/2010/main" val="1011428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23410</TotalTime>
  <Words>1377</Words>
  <Application>Microsoft Office PowerPoint</Application>
  <PresentationFormat>On-screen Show (16:9)</PresentationFormat>
  <Paragraphs>301</Paragraphs>
  <Slides>31</Slides>
  <Notes>24</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Helvetica</vt:lpstr>
      <vt:lpstr>Lucida Grande</vt:lpstr>
      <vt:lpstr>Wingdings</vt:lpstr>
      <vt:lpstr>dan-berkeley-nlp-v1</vt:lpstr>
      <vt:lpstr>CS 462: Artificial Intelligence </vt:lpstr>
      <vt:lpstr>Textbook</vt:lpstr>
      <vt:lpstr>Today</vt:lpstr>
      <vt:lpstr>Sci-Fi AI?</vt:lpstr>
      <vt:lpstr>What is AI?</vt:lpstr>
      <vt:lpstr>Rational Decisions</vt:lpstr>
      <vt:lpstr>PowerPoint Presentation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Designing Rational Agents</vt:lpstr>
      <vt:lpstr>Pac-Man as an Agent</vt:lpstr>
      <vt:lpstr>Course Topics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Windows User</cp:lastModifiedBy>
  <cp:revision>1477</cp:revision>
  <cp:lastPrinted>2020-02-10T04:04:18Z</cp:lastPrinted>
  <dcterms:created xsi:type="dcterms:W3CDTF">2004-08-27T04:16:05Z</dcterms:created>
  <dcterms:modified xsi:type="dcterms:W3CDTF">2020-02-10T04:16:19Z</dcterms:modified>
</cp:coreProperties>
</file>